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57" r:id="rId4"/>
    <p:sldId id="274" r:id="rId5"/>
    <p:sldId id="260" r:id="rId6"/>
    <p:sldId id="265" r:id="rId7"/>
    <p:sldId id="264" r:id="rId8"/>
    <p:sldId id="261" r:id="rId9"/>
    <p:sldId id="263" r:id="rId10"/>
    <p:sldId id="27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F5458-2CF5-43BF-BEB1-E39917A11668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82D5436A-54BB-4A0F-89D8-D1499DC3D2F5}">
      <dgm:prSet phldrT="[Texto]" custT="1"/>
      <dgm:spPr/>
      <dgm:t>
        <a:bodyPr/>
        <a:lstStyle/>
        <a:p>
          <a:r>
            <a:rPr lang="pt-BR" sz="3100" b="0" dirty="0" smtClean="0">
              <a:solidFill>
                <a:schemeClr val="tx1"/>
              </a:solidFill>
            </a:rPr>
            <a:t>Governança</a:t>
          </a:r>
        </a:p>
        <a:p>
          <a:r>
            <a:rPr lang="pt-BR" sz="3100" b="0" dirty="0" smtClean="0">
              <a:solidFill>
                <a:schemeClr val="tx1"/>
              </a:solidFill>
            </a:rPr>
            <a:t>Ambiental</a:t>
          </a:r>
          <a:endParaRPr lang="pt-BR" sz="3100" b="0" dirty="0">
            <a:solidFill>
              <a:schemeClr val="tx1"/>
            </a:solidFill>
          </a:endParaRPr>
        </a:p>
      </dgm:t>
    </dgm:pt>
    <dgm:pt modelId="{A0E241C8-778A-4904-83AE-2D82954F8A3D}" type="parTrans" cxnId="{7349BB63-9132-41B2-BE65-A2DC533430B2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3DFF71D5-AAE2-4C2E-8B33-A0301AC1F97F}" type="sibTrans" cxnId="{7349BB63-9132-41B2-BE65-A2DC533430B2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CA14BFEB-69A1-42AB-A9F8-99A927737ABC}">
      <dgm:prSet phldrT="[Texto]" custT="1"/>
      <dgm:spPr/>
      <dgm:t>
        <a:bodyPr/>
        <a:lstStyle/>
        <a:p>
          <a:r>
            <a:rPr lang="pt-BR" sz="2900" b="0" dirty="0" smtClean="0">
              <a:solidFill>
                <a:schemeClr val="tx1"/>
              </a:solidFill>
            </a:rPr>
            <a:t>Influenciar</a:t>
          </a:r>
        </a:p>
        <a:p>
          <a:r>
            <a:rPr lang="pt-BR" sz="2900" b="0" dirty="0" smtClean="0">
              <a:solidFill>
                <a:schemeClr val="tx1"/>
              </a:solidFill>
            </a:rPr>
            <a:t>Processos e</a:t>
          </a:r>
        </a:p>
        <a:p>
          <a:r>
            <a:rPr lang="pt-BR" sz="2900" b="0" dirty="0" smtClean="0">
              <a:solidFill>
                <a:schemeClr val="tx1"/>
              </a:solidFill>
            </a:rPr>
            <a:t>Políticas de</a:t>
          </a:r>
        </a:p>
        <a:p>
          <a:r>
            <a:rPr lang="pt-BR" sz="2900" b="0" dirty="0" smtClean="0">
              <a:solidFill>
                <a:schemeClr val="tx1"/>
              </a:solidFill>
            </a:rPr>
            <a:t>Gestão</a:t>
          </a:r>
        </a:p>
        <a:p>
          <a:r>
            <a:rPr lang="pt-BR" sz="2900" b="0" dirty="0" smtClean="0">
              <a:solidFill>
                <a:schemeClr val="tx1"/>
              </a:solidFill>
            </a:rPr>
            <a:t>Ambiental</a:t>
          </a:r>
          <a:endParaRPr lang="pt-BR" sz="2900" b="0" dirty="0">
            <a:solidFill>
              <a:schemeClr val="tx1"/>
            </a:solidFill>
          </a:endParaRPr>
        </a:p>
      </dgm:t>
    </dgm:pt>
    <dgm:pt modelId="{AB4A2110-FBE6-41D3-8F55-4AC5747E0EE3}" type="parTrans" cxnId="{6ADFB42F-73E8-40E0-8608-FAC2D1B672AC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A5D2B0E4-F79D-44A4-B813-2D68E6FCD2D8}" type="sibTrans" cxnId="{6ADFB42F-73E8-40E0-8608-FAC2D1B672AC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4DDA6399-BEA4-4CD6-AC01-95AE80974009}">
      <dgm:prSet phldrT="[Texto]" custT="1"/>
      <dgm:spPr/>
      <dgm:t>
        <a:bodyPr/>
        <a:lstStyle/>
        <a:p>
          <a:r>
            <a:rPr lang="pt-BR" sz="2500" b="0" dirty="0" smtClean="0">
              <a:solidFill>
                <a:schemeClr val="tx1"/>
              </a:solidFill>
            </a:rPr>
            <a:t>PLANEJAMENTO</a:t>
          </a:r>
        </a:p>
        <a:p>
          <a:r>
            <a:rPr lang="pt-BR" sz="2500" b="0" dirty="0" smtClean="0">
              <a:solidFill>
                <a:schemeClr val="tx1"/>
              </a:solidFill>
            </a:rPr>
            <a:t>TERRITORIAL</a:t>
          </a:r>
        </a:p>
        <a:p>
          <a:r>
            <a:rPr lang="pt-BR" sz="2500" b="0" dirty="0" smtClean="0">
              <a:solidFill>
                <a:schemeClr val="tx1"/>
              </a:solidFill>
            </a:rPr>
            <a:t>DE</a:t>
          </a:r>
        </a:p>
        <a:p>
          <a:r>
            <a:rPr lang="pt-BR" sz="2500" b="0" dirty="0" smtClean="0">
              <a:solidFill>
                <a:schemeClr val="tx1"/>
              </a:solidFill>
            </a:rPr>
            <a:t>TERESÓPOLIS</a:t>
          </a:r>
          <a:endParaRPr lang="pt-BR" sz="2500" b="0" dirty="0">
            <a:solidFill>
              <a:schemeClr val="tx1"/>
            </a:solidFill>
          </a:endParaRPr>
        </a:p>
      </dgm:t>
    </dgm:pt>
    <dgm:pt modelId="{96988F6B-722D-4031-9CB7-D5B9A13DE41D}" type="parTrans" cxnId="{4B4F5AD2-A41E-4E25-BAFE-A09107BD5E6B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3BCB0018-CD77-433F-8269-4FFBDE63CD80}" type="sibTrans" cxnId="{4B4F5AD2-A41E-4E25-BAFE-A09107BD5E6B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542A1AEB-5690-436D-884B-8B71326956DE}" type="pres">
      <dgm:prSet presAssocID="{793F5458-2CF5-43BF-BEB1-E39917A1166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C576AE-1F99-4902-9CCB-38BDBA108B1E}" type="pres">
      <dgm:prSet presAssocID="{82D5436A-54BB-4A0F-89D8-D1499DC3D2F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933DA-D28D-44BB-B20A-58E9F372BA7F}" type="pres">
      <dgm:prSet presAssocID="{3DFF71D5-AAE2-4C2E-8B33-A0301AC1F97F}" presName="sibTrans" presStyleCnt="0"/>
      <dgm:spPr/>
    </dgm:pt>
    <dgm:pt modelId="{CF46F5E4-59AB-411A-9062-57E00797DB35}" type="pres">
      <dgm:prSet presAssocID="{CA14BFEB-69A1-42AB-A9F8-99A927737A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7BBFC5-EAA9-42D2-8548-DCE7FB517781}" type="pres">
      <dgm:prSet presAssocID="{A5D2B0E4-F79D-44A4-B813-2D68E6FCD2D8}" presName="sibTrans" presStyleCnt="0"/>
      <dgm:spPr/>
    </dgm:pt>
    <dgm:pt modelId="{79D23516-7EEA-430B-BC0E-BF4CBB5E68CB}" type="pres">
      <dgm:prSet presAssocID="{4DDA6399-BEA4-4CD6-AC01-95AE809740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FC39117-7628-4E99-92B2-6A48F3F3B74F}" type="presOf" srcId="{CA14BFEB-69A1-42AB-A9F8-99A927737ABC}" destId="{CF46F5E4-59AB-411A-9062-57E00797DB35}" srcOrd="0" destOrd="0" presId="urn:microsoft.com/office/officeart/2005/8/layout/hList6"/>
    <dgm:cxn modelId="{BF24C4A7-8F1F-4757-A7D2-17BCF788F335}" type="presOf" srcId="{4DDA6399-BEA4-4CD6-AC01-95AE80974009}" destId="{79D23516-7EEA-430B-BC0E-BF4CBB5E68CB}" srcOrd="0" destOrd="0" presId="urn:microsoft.com/office/officeart/2005/8/layout/hList6"/>
    <dgm:cxn modelId="{F76FB647-71AB-4660-B511-AC0D67936CAB}" type="presOf" srcId="{793F5458-2CF5-43BF-BEB1-E39917A11668}" destId="{542A1AEB-5690-436D-884B-8B71326956DE}" srcOrd="0" destOrd="0" presId="urn:microsoft.com/office/officeart/2005/8/layout/hList6"/>
    <dgm:cxn modelId="{6ADFB42F-73E8-40E0-8608-FAC2D1B672AC}" srcId="{793F5458-2CF5-43BF-BEB1-E39917A11668}" destId="{CA14BFEB-69A1-42AB-A9F8-99A927737ABC}" srcOrd="1" destOrd="0" parTransId="{AB4A2110-FBE6-41D3-8F55-4AC5747E0EE3}" sibTransId="{A5D2B0E4-F79D-44A4-B813-2D68E6FCD2D8}"/>
    <dgm:cxn modelId="{7349BB63-9132-41B2-BE65-A2DC533430B2}" srcId="{793F5458-2CF5-43BF-BEB1-E39917A11668}" destId="{82D5436A-54BB-4A0F-89D8-D1499DC3D2F5}" srcOrd="0" destOrd="0" parTransId="{A0E241C8-778A-4904-83AE-2D82954F8A3D}" sibTransId="{3DFF71D5-AAE2-4C2E-8B33-A0301AC1F97F}"/>
    <dgm:cxn modelId="{4B4F5AD2-A41E-4E25-BAFE-A09107BD5E6B}" srcId="{793F5458-2CF5-43BF-BEB1-E39917A11668}" destId="{4DDA6399-BEA4-4CD6-AC01-95AE80974009}" srcOrd="2" destOrd="0" parTransId="{96988F6B-722D-4031-9CB7-D5B9A13DE41D}" sibTransId="{3BCB0018-CD77-433F-8269-4FFBDE63CD80}"/>
    <dgm:cxn modelId="{8BBA2CD5-AF02-4356-94B1-3814CAC755DD}" type="presOf" srcId="{82D5436A-54BB-4A0F-89D8-D1499DC3D2F5}" destId="{F3C576AE-1F99-4902-9CCB-38BDBA108B1E}" srcOrd="0" destOrd="0" presId="urn:microsoft.com/office/officeart/2005/8/layout/hList6"/>
    <dgm:cxn modelId="{9E02D687-D544-45BD-89D8-DD0BEE3918E9}" type="presParOf" srcId="{542A1AEB-5690-436D-884B-8B71326956DE}" destId="{F3C576AE-1F99-4902-9CCB-38BDBA108B1E}" srcOrd="0" destOrd="0" presId="urn:microsoft.com/office/officeart/2005/8/layout/hList6"/>
    <dgm:cxn modelId="{D69E4A5E-1000-4E2B-8647-339D2CBB83F8}" type="presParOf" srcId="{542A1AEB-5690-436D-884B-8B71326956DE}" destId="{82C933DA-D28D-44BB-B20A-58E9F372BA7F}" srcOrd="1" destOrd="0" presId="urn:microsoft.com/office/officeart/2005/8/layout/hList6"/>
    <dgm:cxn modelId="{42F3BC51-35E3-41B8-A2F2-0D70763404B2}" type="presParOf" srcId="{542A1AEB-5690-436D-884B-8B71326956DE}" destId="{CF46F5E4-59AB-411A-9062-57E00797DB35}" srcOrd="2" destOrd="0" presId="urn:microsoft.com/office/officeart/2005/8/layout/hList6"/>
    <dgm:cxn modelId="{DC7D349B-85CD-4083-9FC9-48F4BD6BA483}" type="presParOf" srcId="{542A1AEB-5690-436D-884B-8B71326956DE}" destId="{857BBFC5-EAA9-42D2-8548-DCE7FB517781}" srcOrd="3" destOrd="0" presId="urn:microsoft.com/office/officeart/2005/8/layout/hList6"/>
    <dgm:cxn modelId="{13B5A13B-5546-4AEE-A0A7-B5A134F42D5F}" type="presParOf" srcId="{542A1AEB-5690-436D-884B-8B71326956DE}" destId="{79D23516-7EEA-430B-BC0E-BF4CBB5E68C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C576AE-1F99-4902-9CCB-38BDBA108B1E}">
      <dsp:nvSpPr>
        <dsp:cNvPr id="0" name=""/>
        <dsp:cNvSpPr/>
      </dsp:nvSpPr>
      <dsp:spPr>
        <a:xfrm rot="16200000">
          <a:off x="-1096991" y="1098063"/>
          <a:ext cx="4984328" cy="2788200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85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b="0" kern="1200" dirty="0" smtClean="0">
              <a:solidFill>
                <a:schemeClr val="tx1"/>
              </a:solidFill>
            </a:rPr>
            <a:t>Governança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b="0" kern="1200" dirty="0" smtClean="0">
              <a:solidFill>
                <a:schemeClr val="tx1"/>
              </a:solidFill>
            </a:rPr>
            <a:t>Ambiental</a:t>
          </a:r>
          <a:endParaRPr lang="pt-BR" sz="3100" b="0" kern="1200" dirty="0">
            <a:solidFill>
              <a:schemeClr val="tx1"/>
            </a:solidFill>
          </a:endParaRPr>
        </a:p>
      </dsp:txBody>
      <dsp:txXfrm rot="16200000">
        <a:off x="-1096991" y="1098063"/>
        <a:ext cx="4984328" cy="2788200"/>
      </dsp:txXfrm>
    </dsp:sp>
    <dsp:sp modelId="{CF46F5E4-59AB-411A-9062-57E00797DB35}">
      <dsp:nvSpPr>
        <dsp:cNvPr id="0" name=""/>
        <dsp:cNvSpPr/>
      </dsp:nvSpPr>
      <dsp:spPr>
        <a:xfrm rot="16200000">
          <a:off x="1900323" y="1098063"/>
          <a:ext cx="4984328" cy="2788200"/>
        </a:xfrm>
        <a:prstGeom prst="flowChartManualOperation">
          <a:avLst/>
        </a:prstGeom>
        <a:solidFill>
          <a:schemeClr val="accent2">
            <a:shade val="80000"/>
            <a:hueOff val="-181989"/>
            <a:satOff val="7449"/>
            <a:lumOff val="119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415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 smtClean="0">
              <a:solidFill>
                <a:schemeClr val="tx1"/>
              </a:solidFill>
            </a:rPr>
            <a:t>Influenciar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 smtClean="0">
              <a:solidFill>
                <a:schemeClr val="tx1"/>
              </a:solidFill>
            </a:rPr>
            <a:t>Processos 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 smtClean="0">
              <a:solidFill>
                <a:schemeClr val="tx1"/>
              </a:solidFill>
            </a:rPr>
            <a:t>Políticas de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 smtClean="0">
              <a:solidFill>
                <a:schemeClr val="tx1"/>
              </a:solidFill>
            </a:rPr>
            <a:t>Gestão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 smtClean="0">
              <a:solidFill>
                <a:schemeClr val="tx1"/>
              </a:solidFill>
            </a:rPr>
            <a:t>Ambiental</a:t>
          </a:r>
          <a:endParaRPr lang="pt-BR" sz="2900" b="0" kern="1200" dirty="0">
            <a:solidFill>
              <a:schemeClr val="tx1"/>
            </a:solidFill>
          </a:endParaRPr>
        </a:p>
      </dsp:txBody>
      <dsp:txXfrm rot="16200000">
        <a:off x="1900323" y="1098063"/>
        <a:ext cx="4984328" cy="2788200"/>
      </dsp:txXfrm>
    </dsp:sp>
    <dsp:sp modelId="{79D23516-7EEA-430B-BC0E-BF4CBB5E68CB}">
      <dsp:nvSpPr>
        <dsp:cNvPr id="0" name=""/>
        <dsp:cNvSpPr/>
      </dsp:nvSpPr>
      <dsp:spPr>
        <a:xfrm rot="16200000">
          <a:off x="4897639" y="1098063"/>
          <a:ext cx="4984328" cy="2788200"/>
        </a:xfrm>
        <a:prstGeom prst="flowChartManualOperation">
          <a:avLst/>
        </a:prstGeom>
        <a:solidFill>
          <a:schemeClr val="accent2">
            <a:shade val="80000"/>
            <a:hueOff val="-363978"/>
            <a:satOff val="14898"/>
            <a:lumOff val="23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>
              <a:solidFill>
                <a:schemeClr val="tx1"/>
              </a:solidFill>
            </a:rPr>
            <a:t>PLANEJAMENTO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>
              <a:solidFill>
                <a:schemeClr val="tx1"/>
              </a:solidFill>
            </a:rPr>
            <a:t>TERRITORIAL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>
              <a:solidFill>
                <a:schemeClr val="tx1"/>
              </a:solidFill>
            </a:rPr>
            <a:t>DE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>
              <a:solidFill>
                <a:schemeClr val="tx1"/>
              </a:solidFill>
            </a:rPr>
            <a:t>TERESÓPOLIS</a:t>
          </a:r>
          <a:endParaRPr lang="pt-BR" sz="2500" b="0" kern="1200" dirty="0">
            <a:solidFill>
              <a:schemeClr val="tx1"/>
            </a:solidFill>
          </a:endParaRPr>
        </a:p>
      </dsp:txBody>
      <dsp:txXfrm rot="16200000">
        <a:off x="4897639" y="1098063"/>
        <a:ext cx="4984328" cy="278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7D9E-7F8D-408D-8A0B-1AAC73FCFBD4}" type="datetimeFigureOut">
              <a:rPr lang="pt-BR" smtClean="0"/>
              <a:pPr/>
              <a:t>25/05/2017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26D7-9E31-4E6C-BB1F-99660E03BF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26D7-9E31-4E6C-BB1F-99660E03BF84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79DFBC-919F-4D45-A935-473798824070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B4453-4C71-420F-BAF6-D6642E4F673B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F3620-AAA1-4793-8165-EECB656AD58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85AA-FA0F-4741-A5CC-42E02B063756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CFD9-A56A-4CEA-87B1-FA85A602230F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7C59-658D-43F8-ABB8-A0B6D7EA047A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BEEB-3A1D-435D-8EAF-88B83AD9E16E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D430-CEC8-4D05-805B-D5CF65C22A22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D138-2182-4892-BA59-414948901605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CADF-FCC3-4194-BC22-3DA85CEF694E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14C7-D00B-423C-9F60-8B8B34A8605B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866E-2607-4339-BAF5-A4F60635030A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1ED0-5DDC-427C-9DE7-6E760E915E46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9C58-F995-43C7-BEC8-C1FF747D1164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1806E-4677-4938-8726-76ADD649A17A}" type="datetime1">
              <a:rPr lang="pt-BR" smtClean="0"/>
              <a:pPr/>
              <a:t>25/05/2017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/>
              <a:t>Eveline de Castro Lázaro, Mestre em Planejamento e Gestão Ambiental. Prefeitura Inteligente®   http//lattes.cnpq.br/6788344686246813    </a:t>
            </a: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38D344-1CC1-49BF-80D4-13F661295F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LÓGICA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DO PENSAMENTO DO NOSSO GRUPO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202488" y="6317405"/>
            <a:ext cx="762000" cy="365125"/>
          </a:xfrm>
        </p:spPr>
        <p:txBody>
          <a:bodyPr/>
          <a:lstStyle/>
          <a:p>
            <a:fld id="{E938D344-1CC1-49BF-80D4-13F661295F52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179512" y="4314825"/>
            <a:ext cx="8712968" cy="1492275"/>
          </a:xfrm>
        </p:spPr>
        <p:txBody>
          <a:bodyPr/>
          <a:lstStyle/>
          <a:p>
            <a:pPr algn="r"/>
            <a:r>
              <a:rPr lang="pt-BR" sz="2000" b="1" dirty="0" smtClean="0">
                <a:solidFill>
                  <a:schemeClr val="tx1"/>
                </a:solidFill>
              </a:rPr>
              <a:t>EVELINE DE CASTRO LÁZARO</a:t>
            </a:r>
          </a:p>
          <a:p>
            <a:pPr algn="r"/>
            <a:r>
              <a:rPr lang="pt-BR" sz="2000" b="1" dirty="0" smtClean="0">
                <a:solidFill>
                  <a:schemeClr val="tx1"/>
                </a:solidFill>
              </a:rPr>
              <a:t> Mestre em Planejamento e Gestão Ambiental</a:t>
            </a:r>
          </a:p>
          <a:p>
            <a:pPr algn="r"/>
            <a:r>
              <a:rPr lang="pt-BR" sz="2000" b="1" dirty="0" smtClean="0">
                <a:solidFill>
                  <a:schemeClr val="tx1"/>
                </a:solidFill>
              </a:rPr>
              <a:t>www.prefeiturainteligente.com.br.   </a:t>
            </a:r>
            <a:r>
              <a:rPr lang="pt-BR" sz="2000" b="1" dirty="0" err="1" smtClean="0">
                <a:solidFill>
                  <a:schemeClr val="tx1"/>
                </a:solidFill>
              </a:rPr>
              <a:t>http</a:t>
            </a:r>
            <a:r>
              <a:rPr lang="pt-BR" sz="2000" b="1" dirty="0" smtClean="0">
                <a:solidFill>
                  <a:schemeClr val="tx1"/>
                </a:solidFill>
              </a:rPr>
              <a:t>//</a:t>
            </a:r>
            <a:r>
              <a:rPr lang="pt-BR" sz="2000" b="1" dirty="0" err="1" smtClean="0">
                <a:solidFill>
                  <a:schemeClr val="tx1"/>
                </a:solidFill>
              </a:rPr>
              <a:t>lattes</a:t>
            </a:r>
            <a:r>
              <a:rPr lang="pt-BR" sz="2000" b="1" dirty="0" smtClean="0">
                <a:solidFill>
                  <a:schemeClr val="tx1"/>
                </a:solidFill>
              </a:rPr>
              <a:t>.</a:t>
            </a:r>
            <a:r>
              <a:rPr lang="pt-BR" sz="2000" b="1" dirty="0" err="1" smtClean="0">
                <a:solidFill>
                  <a:schemeClr val="tx1"/>
                </a:solidFill>
              </a:rPr>
              <a:t>cnpq</a:t>
            </a:r>
            <a:r>
              <a:rPr lang="pt-BR" sz="2000" b="1" dirty="0" smtClean="0">
                <a:solidFill>
                  <a:schemeClr val="tx1"/>
                </a:solidFill>
              </a:rPr>
              <a:t>.</a:t>
            </a:r>
            <a:r>
              <a:rPr lang="pt-BR" sz="2000" b="1" dirty="0" err="1" smtClean="0">
                <a:solidFill>
                  <a:schemeClr val="tx1"/>
                </a:solidFill>
              </a:rPr>
              <a:t>br</a:t>
            </a:r>
            <a:r>
              <a:rPr lang="pt-BR" sz="2000" b="1" dirty="0" smtClean="0">
                <a:solidFill>
                  <a:schemeClr val="tx1"/>
                </a:solidFill>
              </a:rPr>
              <a:t>/6788344686246813  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5045" y="6105137"/>
            <a:ext cx="454282" cy="51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Estamos prontos para enfrentar estas Questões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Fluxograma: Decisão 5"/>
          <p:cNvSpPr/>
          <p:nvPr/>
        </p:nvSpPr>
        <p:spPr>
          <a:xfrm>
            <a:off x="1259632" y="3144505"/>
            <a:ext cx="1800200" cy="1404736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835696" y="3362045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?</a:t>
            </a:r>
            <a:endParaRPr lang="pt-BR" sz="6000" dirty="0"/>
          </a:p>
        </p:txBody>
      </p:sp>
      <p:cxnSp>
        <p:nvCxnSpPr>
          <p:cNvPr id="9" name="Conector de seta reta 8"/>
          <p:cNvCxnSpPr>
            <a:stCxn id="6" idx="3"/>
          </p:cNvCxnSpPr>
          <p:nvPr/>
        </p:nvCxnSpPr>
        <p:spPr>
          <a:xfrm>
            <a:off x="3059832" y="3846873"/>
            <a:ext cx="1152128" cy="95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6" idx="3"/>
          </p:cNvCxnSpPr>
          <p:nvPr/>
        </p:nvCxnSpPr>
        <p:spPr>
          <a:xfrm flipV="1">
            <a:off x="3059832" y="3129093"/>
            <a:ext cx="1104627" cy="717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169739" y="3105343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SIM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183130" y="4509120"/>
            <a:ext cx="692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</a:t>
            </a:r>
            <a:endParaRPr lang="pt-BR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07438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14"/>
          <p:cNvSpPr txBox="1"/>
          <p:nvPr/>
        </p:nvSpPr>
        <p:spPr>
          <a:xfrm>
            <a:off x="4355976" y="2348880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 smtClean="0"/>
              <a:t>Definição</a:t>
            </a:r>
          </a:p>
          <a:p>
            <a:r>
              <a:rPr lang="pt-BR" sz="2100" b="1" dirty="0" smtClean="0"/>
              <a:t>do Grupo</a:t>
            </a:r>
            <a:endParaRPr lang="pt-BR" sz="2100" b="1" dirty="0"/>
          </a:p>
        </p:txBody>
      </p:sp>
      <p:sp>
        <p:nvSpPr>
          <p:cNvPr id="16" name="Fluxograma: Documento 15"/>
          <p:cNvSpPr/>
          <p:nvPr/>
        </p:nvSpPr>
        <p:spPr>
          <a:xfrm>
            <a:off x="4274413" y="2318355"/>
            <a:ext cx="1591755" cy="1096038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Documento 16"/>
          <p:cNvSpPr/>
          <p:nvPr/>
        </p:nvSpPr>
        <p:spPr>
          <a:xfrm>
            <a:off x="4296188" y="4584505"/>
            <a:ext cx="1591755" cy="1096038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4214992" y="4723628"/>
            <a:ext cx="17381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 smtClean="0"/>
              <a:t>Amadurecer</a:t>
            </a:r>
            <a:endParaRPr lang="pt-BR" sz="21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660232" y="3209944"/>
            <a:ext cx="212635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>
                <a:ln>
                  <a:solidFill>
                    <a:sysClr val="windowText" lastClr="000000"/>
                  </a:solidFill>
                </a:ln>
              </a:rPr>
              <a:t>Construção</a:t>
            </a:r>
          </a:p>
          <a:p>
            <a:pPr algn="ctr"/>
            <a:r>
              <a:rPr lang="pt-BR" sz="2800" b="1" dirty="0" smtClean="0">
                <a:ln>
                  <a:solidFill>
                    <a:sysClr val="windowText" lastClr="000000"/>
                  </a:solidFill>
                </a:ln>
              </a:rPr>
              <a:t>da nossa</a:t>
            </a:r>
          </a:p>
          <a:p>
            <a:pPr algn="ctr"/>
            <a:r>
              <a:rPr lang="pt-BR" sz="2800" b="1" dirty="0" smtClean="0">
                <a:ln>
                  <a:solidFill>
                    <a:sysClr val="windowText" lastClr="000000"/>
                  </a:solidFill>
                </a:ln>
              </a:rPr>
              <a:t>Identidade</a:t>
            </a:r>
            <a:endParaRPr lang="pt-BR" sz="2800" b="1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>
            <a:off x="5868144" y="3212976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V="1">
            <a:off x="5880019" y="4312459"/>
            <a:ext cx="638631" cy="268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98879"/>
            <a:ext cx="8229600" cy="4910441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Plano de Saneamento Básico</a:t>
            </a:r>
          </a:p>
          <a:p>
            <a:pPr algn="just"/>
            <a:r>
              <a:rPr lang="pt-BR" sz="4000" dirty="0" smtClean="0"/>
              <a:t>Lixo </a:t>
            </a:r>
          </a:p>
          <a:p>
            <a:pPr algn="just"/>
            <a:r>
              <a:rPr lang="pt-BR" sz="4000" dirty="0" smtClean="0"/>
              <a:t>Questão Fundiária</a:t>
            </a:r>
          </a:p>
          <a:p>
            <a:pPr algn="just"/>
            <a:r>
              <a:rPr lang="pt-BR" sz="4000" dirty="0" smtClean="0"/>
              <a:t>Gestão de Riscos, etc.</a:t>
            </a:r>
          </a:p>
          <a:p>
            <a:pPr algn="ctr">
              <a:buNone/>
            </a:pPr>
            <a:endParaRPr lang="pt-BR" sz="3600" dirty="0" smtClean="0">
              <a:latin typeface="+mj-lt"/>
            </a:endParaRPr>
          </a:p>
          <a:p>
            <a:pPr algn="ctr">
              <a:buNone/>
            </a:pPr>
            <a:r>
              <a:rPr lang="pt-BR" sz="3600" dirty="0" smtClean="0">
                <a:latin typeface="+mj-lt"/>
              </a:rPr>
              <a:t>Qual é a lógica do pensamento do nosso Grupo Multidisciplinar</a:t>
            </a:r>
          </a:p>
          <a:p>
            <a:pPr algn="just"/>
            <a:endParaRPr lang="pt-BR" sz="4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83688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 explicativo retangular com cantos arredondados 7"/>
          <p:cNvSpPr/>
          <p:nvPr/>
        </p:nvSpPr>
        <p:spPr>
          <a:xfrm>
            <a:off x="6969968" y="5589240"/>
            <a:ext cx="914400" cy="612648"/>
          </a:xfrm>
          <a:prstGeom prst="wedgeRound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7248273" y="5529426"/>
            <a:ext cx="492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2825" y="822838"/>
            <a:ext cx="5770984" cy="78069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A LÓGICA ARISTOTÉLICA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97324"/>
            <a:ext cx="8229600" cy="44797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Por quê 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Para quem?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Onde 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Quando 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Quem 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Como 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Custos – físicos/materiais/R</a:t>
            </a:r>
            <a:r>
              <a:rPr lang="pt-BR" sz="3200" dirty="0" smtClean="0"/>
              <a:t>$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88424" y="5949280"/>
            <a:ext cx="648072" cy="412155"/>
          </a:xfrm>
        </p:spPr>
        <p:txBody>
          <a:bodyPr/>
          <a:lstStyle/>
          <a:p>
            <a:fld id="{E938D344-1CC1-49BF-80D4-13F661295F52}" type="slidenum">
              <a:rPr lang="pt-BR" smtClean="0"/>
              <a:pPr/>
              <a:t>3</a:t>
            </a:fld>
            <a:endParaRPr lang="pt-BR" dirty="0"/>
          </a:p>
        </p:txBody>
      </p:sp>
      <p:pic>
        <p:nvPicPr>
          <p:cNvPr id="3074" name="Picture 2" descr="https://upload.wikimedia.org/wikipedia/commons/thumb/6/62/Aristotle_Altemps_Detail.jpg/200px-Aristotle_Altemps_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9155" y="4371672"/>
            <a:ext cx="1584176" cy="1885170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6484381" y="6279505"/>
            <a:ext cx="2319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Grécia - 384 a 322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a.C.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31188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344-1CC1-49BF-80D4-13F661295F52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577736"/>
            <a:ext cx="8229600" cy="794352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LÓGICA ARISTOTÉLICA NO GRUPO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31188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a 7"/>
          <p:cNvGraphicFramePr/>
          <p:nvPr/>
        </p:nvGraphicFramePr>
        <p:xfrm>
          <a:off x="179512" y="1397000"/>
          <a:ext cx="87849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62487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dirty="0" smtClean="0"/>
              <a:t>Sistema integrado de atividades produtivas</a:t>
            </a:r>
          </a:p>
          <a:p>
            <a:pPr marL="2511425" indent="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 planejadas,</a:t>
            </a:r>
          </a:p>
          <a:p>
            <a:pPr marL="2511425" indent="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 coordenadas, </a:t>
            </a:r>
          </a:p>
          <a:p>
            <a:pPr marL="2511425" indent="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 executadas,</a:t>
            </a:r>
          </a:p>
          <a:p>
            <a:pPr marL="2511425" indent="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 avaliadas, </a:t>
            </a:r>
          </a:p>
          <a:p>
            <a:pPr marL="2511425" indent="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 corrigidas e</a:t>
            </a:r>
          </a:p>
          <a:p>
            <a:pPr marL="2511425" indent="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 monitoradas </a:t>
            </a:r>
          </a:p>
          <a:p>
            <a:pPr marL="9525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dirty="0" smtClean="0"/>
              <a:t>com vistas ao menor impacto sobre o meio ambiente interno e externo das Organizações, no exercício de sua função finalística.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b="1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b="1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09664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b="1" dirty="0" smtClean="0"/>
              <a:t>Governança Ambiental</a:t>
            </a:r>
            <a:endParaRPr lang="pt-BR" sz="4400" b="1" dirty="0"/>
          </a:p>
        </p:txBody>
      </p:sp>
      <p:sp>
        <p:nvSpPr>
          <p:cNvPr id="17412" name="Espaço Reservado para Número de Slide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237AE-AD3B-4A7E-92D2-19CDF4870F4A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CaixaDeTexto 3"/>
          <p:cNvSpPr txBox="1">
            <a:spLocks noChangeArrowheads="1"/>
          </p:cNvSpPr>
          <p:nvPr/>
        </p:nvSpPr>
        <p:spPr bwMode="auto">
          <a:xfrm>
            <a:off x="3071813" y="325438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>
                <a:latin typeface="Franklin Gothic Book" pitchFamily="34" charset="0"/>
              </a:rPr>
              <a:t>®</a:t>
            </a: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3429794" y="2428082"/>
            <a:ext cx="2428875" cy="15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571750" y="3500438"/>
            <a:ext cx="2143125" cy="9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>
            <a:off x="3321050" y="4392613"/>
            <a:ext cx="2357437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357688" y="3355975"/>
            <a:ext cx="2357437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500313" y="1143000"/>
            <a:ext cx="4214812" cy="4500563"/>
          </a:xfrm>
          <a:prstGeom prst="ellipse">
            <a:avLst/>
          </a:prstGeom>
          <a:noFill/>
          <a:ln>
            <a:solidFill>
              <a:srgbClr val="D2CD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4585" name="CaixaDeTexto 25"/>
          <p:cNvSpPr txBox="1">
            <a:spLocks noChangeArrowheads="1"/>
          </p:cNvSpPr>
          <p:nvPr/>
        </p:nvSpPr>
        <p:spPr bwMode="auto">
          <a:xfrm>
            <a:off x="6215063" y="428625"/>
            <a:ext cx="2312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1 </a:t>
            </a:r>
          </a:p>
          <a:p>
            <a:r>
              <a:rPr lang="pt-BR" b="1">
                <a:cs typeface="Arial" charset="0"/>
              </a:rPr>
              <a:t>Organização Social</a:t>
            </a:r>
          </a:p>
        </p:txBody>
      </p:sp>
      <p:sp>
        <p:nvSpPr>
          <p:cNvPr id="24586" name="CaixaDeTexto 26"/>
          <p:cNvSpPr txBox="1">
            <a:spLocks noChangeArrowheads="1"/>
          </p:cNvSpPr>
          <p:nvPr/>
        </p:nvSpPr>
        <p:spPr bwMode="auto">
          <a:xfrm>
            <a:off x="3038475" y="3929063"/>
            <a:ext cx="13192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Franklin Gothic Book" pitchFamily="34" charset="0"/>
              </a:rPr>
              <a:t>AÇÕES</a:t>
            </a:r>
          </a:p>
          <a:p>
            <a:r>
              <a:rPr lang="pt-BR" b="1">
                <a:latin typeface="Franklin Gothic Book" pitchFamily="34" charset="0"/>
              </a:rPr>
              <a:t>MUDANÇAS</a:t>
            </a:r>
          </a:p>
        </p:txBody>
      </p:sp>
      <p:sp>
        <p:nvSpPr>
          <p:cNvPr id="24587" name="CaixaDeTexto 27"/>
          <p:cNvSpPr txBox="1">
            <a:spLocks noChangeArrowheads="1"/>
          </p:cNvSpPr>
          <p:nvPr/>
        </p:nvSpPr>
        <p:spPr bwMode="auto">
          <a:xfrm>
            <a:off x="4967288" y="3929063"/>
            <a:ext cx="11763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Franklin Gothic Book" pitchFamily="34" charset="0"/>
              </a:rPr>
              <a:t>METAS</a:t>
            </a:r>
          </a:p>
          <a:p>
            <a:r>
              <a:rPr lang="pt-BR" b="1">
                <a:latin typeface="Franklin Gothic Book" pitchFamily="34" charset="0"/>
              </a:rPr>
              <a:t>MÉTODOS</a:t>
            </a:r>
          </a:p>
        </p:txBody>
      </p:sp>
      <p:sp>
        <p:nvSpPr>
          <p:cNvPr id="24588" name="CaixaDeTexto 28"/>
          <p:cNvSpPr txBox="1">
            <a:spLocks noChangeArrowheads="1"/>
          </p:cNvSpPr>
          <p:nvPr/>
        </p:nvSpPr>
        <p:spPr bwMode="auto">
          <a:xfrm>
            <a:off x="4919663" y="2214563"/>
            <a:ext cx="13668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Franklin Gothic Book" pitchFamily="34" charset="0"/>
              </a:rPr>
              <a:t>AGENTES</a:t>
            </a:r>
          </a:p>
          <a:p>
            <a:r>
              <a:rPr lang="pt-BR" b="1">
                <a:latin typeface="Franklin Gothic Book" pitchFamily="34" charset="0"/>
              </a:rPr>
              <a:t>TERRITÓRIO</a:t>
            </a:r>
          </a:p>
          <a:p>
            <a:r>
              <a:rPr lang="pt-BR" b="1">
                <a:latin typeface="Franklin Gothic Book" pitchFamily="34" charset="0"/>
              </a:rPr>
              <a:t>POLÍTICAS</a:t>
            </a:r>
          </a:p>
        </p:txBody>
      </p:sp>
      <p:sp>
        <p:nvSpPr>
          <p:cNvPr id="24589" name="CaixaDeTexto 29"/>
          <p:cNvSpPr txBox="1">
            <a:spLocks noChangeArrowheads="1"/>
          </p:cNvSpPr>
          <p:nvPr/>
        </p:nvSpPr>
        <p:spPr bwMode="auto">
          <a:xfrm>
            <a:off x="3000375" y="2428875"/>
            <a:ext cx="1470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Franklin Gothic Book" pitchFamily="34" charset="0"/>
              </a:rPr>
              <a:t>RESULTADOS</a:t>
            </a:r>
          </a:p>
        </p:txBody>
      </p:sp>
      <p:sp>
        <p:nvSpPr>
          <p:cNvPr id="24590" name="CaixaDeTexto 30"/>
          <p:cNvSpPr txBox="1">
            <a:spLocks noChangeArrowheads="1"/>
          </p:cNvSpPr>
          <p:nvPr/>
        </p:nvSpPr>
        <p:spPr bwMode="auto">
          <a:xfrm>
            <a:off x="2214563" y="3130550"/>
            <a:ext cx="110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avaliação</a:t>
            </a:r>
          </a:p>
        </p:txBody>
      </p:sp>
      <p:sp>
        <p:nvSpPr>
          <p:cNvPr id="24591" name="CaixaDeTexto 31"/>
          <p:cNvSpPr txBox="1">
            <a:spLocks noChangeArrowheads="1"/>
          </p:cNvSpPr>
          <p:nvPr/>
        </p:nvSpPr>
        <p:spPr bwMode="auto">
          <a:xfrm rot="-5400000">
            <a:off x="3779838" y="5124450"/>
            <a:ext cx="1096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execução</a:t>
            </a:r>
          </a:p>
        </p:txBody>
      </p:sp>
      <p:sp>
        <p:nvSpPr>
          <p:cNvPr id="24592" name="CaixaDeTexto 32"/>
          <p:cNvSpPr txBox="1">
            <a:spLocks noChangeArrowheads="1"/>
          </p:cNvSpPr>
          <p:nvPr/>
        </p:nvSpPr>
        <p:spPr bwMode="auto">
          <a:xfrm>
            <a:off x="5834063" y="3344863"/>
            <a:ext cx="109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operação</a:t>
            </a:r>
          </a:p>
        </p:txBody>
      </p:sp>
      <p:sp>
        <p:nvSpPr>
          <p:cNvPr id="24593" name="CaixaDeTexto 33"/>
          <p:cNvSpPr txBox="1">
            <a:spLocks noChangeArrowheads="1"/>
          </p:cNvSpPr>
          <p:nvPr/>
        </p:nvSpPr>
        <p:spPr bwMode="auto">
          <a:xfrm rot="-5400000">
            <a:off x="4236244" y="1394619"/>
            <a:ext cx="115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estratégia</a:t>
            </a:r>
          </a:p>
        </p:txBody>
      </p:sp>
      <p:sp>
        <p:nvSpPr>
          <p:cNvPr id="35" name="Elipse 34"/>
          <p:cNvSpPr/>
          <p:nvPr/>
        </p:nvSpPr>
        <p:spPr>
          <a:xfrm>
            <a:off x="2071688" y="642938"/>
            <a:ext cx="5072062" cy="55006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8" name="Triângulo isósceles 37"/>
          <p:cNvSpPr/>
          <p:nvPr/>
        </p:nvSpPr>
        <p:spPr>
          <a:xfrm rot="8738781">
            <a:off x="1873250" y="930275"/>
            <a:ext cx="3054350" cy="1458913"/>
          </a:xfrm>
          <a:prstGeom prst="triangle">
            <a:avLst>
              <a:gd name="adj" fmla="val 4484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4596" name="CaixaDeTexto 38"/>
          <p:cNvSpPr txBox="1">
            <a:spLocks noChangeArrowheads="1"/>
          </p:cNvSpPr>
          <p:nvPr/>
        </p:nvSpPr>
        <p:spPr bwMode="auto">
          <a:xfrm>
            <a:off x="7000875" y="1428750"/>
            <a:ext cx="1890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2</a:t>
            </a:r>
          </a:p>
          <a:p>
            <a:r>
              <a:rPr lang="pt-BR" b="1">
                <a:cs typeface="Arial" charset="0"/>
              </a:rPr>
              <a:t>Diagnóstico </a:t>
            </a:r>
          </a:p>
          <a:p>
            <a:r>
              <a:rPr lang="pt-BR" b="1">
                <a:cs typeface="Arial" charset="0"/>
              </a:rPr>
              <a:t>Socioambiental</a:t>
            </a:r>
          </a:p>
        </p:txBody>
      </p:sp>
      <p:sp>
        <p:nvSpPr>
          <p:cNvPr id="24597" name="CaixaDeTexto 39"/>
          <p:cNvSpPr txBox="1">
            <a:spLocks noChangeArrowheads="1"/>
          </p:cNvSpPr>
          <p:nvPr/>
        </p:nvSpPr>
        <p:spPr bwMode="auto">
          <a:xfrm>
            <a:off x="7286625" y="2928938"/>
            <a:ext cx="1903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3</a:t>
            </a:r>
          </a:p>
          <a:p>
            <a:r>
              <a:rPr lang="pt-BR" b="1">
                <a:cs typeface="Arial" charset="0"/>
              </a:rPr>
              <a:t>Rol de Políticas</a:t>
            </a:r>
          </a:p>
        </p:txBody>
      </p:sp>
      <p:sp>
        <p:nvSpPr>
          <p:cNvPr id="24598" name="CaixaDeTexto 40"/>
          <p:cNvSpPr txBox="1">
            <a:spLocks noChangeArrowheads="1"/>
          </p:cNvSpPr>
          <p:nvPr/>
        </p:nvSpPr>
        <p:spPr bwMode="auto">
          <a:xfrm>
            <a:off x="7072313" y="4643438"/>
            <a:ext cx="1954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4</a:t>
            </a:r>
            <a:r>
              <a:rPr lang="pt-BR">
                <a:latin typeface="Franklin Gothic Book" pitchFamily="34" charset="0"/>
              </a:rPr>
              <a:t> </a:t>
            </a:r>
          </a:p>
          <a:p>
            <a:r>
              <a:rPr lang="pt-BR" b="1">
                <a:cs typeface="Arial" charset="0"/>
              </a:rPr>
              <a:t>Agenda Comum</a:t>
            </a:r>
          </a:p>
        </p:txBody>
      </p:sp>
      <p:sp>
        <p:nvSpPr>
          <p:cNvPr id="24599" name="CaixaDeTexto 41"/>
          <p:cNvSpPr txBox="1">
            <a:spLocks noChangeArrowheads="1"/>
          </p:cNvSpPr>
          <p:nvPr/>
        </p:nvSpPr>
        <p:spPr bwMode="auto">
          <a:xfrm>
            <a:off x="5929313" y="5786438"/>
            <a:ext cx="2211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5</a:t>
            </a:r>
          </a:p>
          <a:p>
            <a:r>
              <a:rPr lang="pt-BR" b="1">
                <a:cs typeface="Arial" charset="0"/>
              </a:rPr>
              <a:t>Plano Operacional</a:t>
            </a:r>
          </a:p>
        </p:txBody>
      </p:sp>
      <p:sp>
        <p:nvSpPr>
          <p:cNvPr id="24600" name="CaixaDeTexto 42"/>
          <p:cNvSpPr txBox="1">
            <a:spLocks noChangeArrowheads="1"/>
          </p:cNvSpPr>
          <p:nvPr/>
        </p:nvSpPr>
        <p:spPr bwMode="auto">
          <a:xfrm>
            <a:off x="560388" y="5434013"/>
            <a:ext cx="273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6</a:t>
            </a:r>
          </a:p>
          <a:p>
            <a:pPr algn="ctr"/>
            <a:r>
              <a:rPr lang="pt-BR" b="1">
                <a:cs typeface="Arial" charset="0"/>
              </a:rPr>
              <a:t>Gestão Socioambiental</a:t>
            </a:r>
          </a:p>
          <a:p>
            <a:pPr algn="ctr"/>
            <a:r>
              <a:rPr lang="pt-BR" b="1">
                <a:cs typeface="Arial" charset="0"/>
              </a:rPr>
              <a:t>Governança Local</a:t>
            </a:r>
          </a:p>
        </p:txBody>
      </p:sp>
      <p:sp>
        <p:nvSpPr>
          <p:cNvPr id="24601" name="CaixaDeTexto 43"/>
          <p:cNvSpPr txBox="1">
            <a:spLocks noChangeArrowheads="1"/>
          </p:cNvSpPr>
          <p:nvPr/>
        </p:nvSpPr>
        <p:spPr bwMode="auto">
          <a:xfrm>
            <a:off x="214313" y="2071688"/>
            <a:ext cx="1851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Franklin Gothic Book" pitchFamily="34" charset="0"/>
              </a:rPr>
              <a:t>PASSO </a:t>
            </a:r>
            <a:r>
              <a:rPr lang="pt-BR" b="1">
                <a:latin typeface="Franklin Gothic Book" pitchFamily="34" charset="0"/>
              </a:rPr>
              <a:t>7</a:t>
            </a:r>
          </a:p>
          <a:p>
            <a:pPr algn="ctr"/>
            <a:r>
              <a:rPr lang="pt-BR" b="1">
                <a:cs typeface="Arial" charset="0"/>
              </a:rPr>
              <a:t>Monitoramento</a:t>
            </a:r>
          </a:p>
        </p:txBody>
      </p:sp>
      <p:sp>
        <p:nvSpPr>
          <p:cNvPr id="45" name="Triângulo isósceles 44"/>
          <p:cNvSpPr/>
          <p:nvPr/>
        </p:nvSpPr>
        <p:spPr>
          <a:xfrm rot="6915239">
            <a:off x="1652588" y="2844800"/>
            <a:ext cx="461962" cy="31273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6" name="Triângulo isósceles 45"/>
          <p:cNvSpPr/>
          <p:nvPr/>
        </p:nvSpPr>
        <p:spPr>
          <a:xfrm rot="2709271">
            <a:off x="2203450" y="5122863"/>
            <a:ext cx="484187" cy="32543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7" name="Triângulo isósceles 46"/>
          <p:cNvSpPr/>
          <p:nvPr/>
        </p:nvSpPr>
        <p:spPr>
          <a:xfrm rot="18469138">
            <a:off x="5481638" y="6049962"/>
            <a:ext cx="515938" cy="2587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8" name="Triângulo isósceles 47"/>
          <p:cNvSpPr/>
          <p:nvPr/>
        </p:nvSpPr>
        <p:spPr>
          <a:xfrm rot="17246637">
            <a:off x="6780213" y="4570412"/>
            <a:ext cx="495300" cy="26987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9" name="Triângulo isósceles 48"/>
          <p:cNvSpPr/>
          <p:nvPr/>
        </p:nvSpPr>
        <p:spPr>
          <a:xfrm rot="14986321">
            <a:off x="7060407" y="2710656"/>
            <a:ext cx="474662" cy="25717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0" name="Triângulo isósceles 49"/>
          <p:cNvSpPr/>
          <p:nvPr/>
        </p:nvSpPr>
        <p:spPr>
          <a:xfrm rot="13683443">
            <a:off x="6506369" y="1507332"/>
            <a:ext cx="509587" cy="2413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1" name="Triângulo isósceles 50"/>
          <p:cNvSpPr/>
          <p:nvPr/>
        </p:nvSpPr>
        <p:spPr>
          <a:xfrm rot="12912254">
            <a:off x="5627688" y="598488"/>
            <a:ext cx="555625" cy="2857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6" name="Espaço Reservado para Número de Slid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4F146-AC70-48E0-87D8-F4BCB10957A0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24610" name="CaixaDeTexto 2"/>
          <p:cNvSpPr txBox="1">
            <a:spLocks noChangeArrowheads="1"/>
          </p:cNvSpPr>
          <p:nvPr/>
        </p:nvSpPr>
        <p:spPr bwMode="auto">
          <a:xfrm>
            <a:off x="1000125" y="285750"/>
            <a:ext cx="2857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Franklin Gothic Book" pitchFamily="34" charset="0"/>
              </a:rPr>
              <a:t>Prefeitura Inteligente </a:t>
            </a:r>
            <a:endParaRPr lang="pt-BR" sz="1100" dirty="0">
              <a:latin typeface="Franklin Gothic Book" pitchFamily="34" charset="0"/>
            </a:endParaRPr>
          </a:p>
          <a:p>
            <a:r>
              <a:rPr lang="pt-BR" dirty="0">
                <a:latin typeface="Franklin Gothic Book" pitchFamily="34" charset="0"/>
              </a:rPr>
              <a:t>A Governança Ambiental no Planejamento Territorial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86D26-626F-4F91-A676-063E01EADBD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62563"/>
            <a:ext cx="8229600" cy="608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b="1" dirty="0" smtClean="0"/>
              <a:t>Resultados da Governança</a:t>
            </a:r>
            <a:endParaRPr lang="pt-BR" sz="40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86387" y="1107563"/>
            <a:ext cx="8816038" cy="5425866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100" b="1" dirty="0" smtClean="0"/>
              <a:t>Sustentabilidade social –</a:t>
            </a:r>
            <a:r>
              <a:rPr lang="pt-BR" sz="2100" dirty="0" smtClean="0"/>
              <a:t>  processo de desenvolvimento sustentado/ busca da equidade/ redução do abismo entre os padrões de vida;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100" b="1" dirty="0" smtClean="0"/>
              <a:t>Sustentabilidade econômica –</a:t>
            </a:r>
            <a:r>
              <a:rPr lang="pt-BR" sz="2100" dirty="0" smtClean="0"/>
              <a:t>gerenciamento e alocação eficientes dos recursos/ constância dos fluxos de investimentos públicos e privados;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100" b="1" dirty="0" smtClean="0"/>
              <a:t>Sustentabilidade ecológica </a:t>
            </a:r>
            <a:r>
              <a:rPr lang="pt-BR" sz="2100" dirty="0" smtClean="0"/>
              <a:t>–aumento da capacidade de utilização dos recursos naturais/limitação do consumo de combustíveis fósseis e  facilmente esgotáveis /  redução da geração de resíduos e de poluição / conservação de energia/ recursos e mecanismos de reciclagem.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100" b="1" dirty="0" smtClean="0"/>
              <a:t>Sustentabilidade espacial </a:t>
            </a:r>
            <a:r>
              <a:rPr lang="pt-BR" sz="2100" dirty="0" smtClean="0"/>
              <a:t>–configuração rural-urbana mais equilibrada /melhor distribuição territorial dos assentamentos humanos e atividades econômicas.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100" b="1" dirty="0" smtClean="0"/>
              <a:t>Sustentabilidade cultural </a:t>
            </a:r>
            <a:r>
              <a:rPr lang="pt-BR" sz="2100" dirty="0" smtClean="0"/>
              <a:t>–raízes endógenas de processos de modernização e de sistemas integrados/ geração de soluções específicas para o local, o ecossistema, a cultura e a área.</a:t>
            </a:r>
            <a:endParaRPr lang="pt-BR" sz="21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63" y="24313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052736"/>
            <a:ext cx="8550151" cy="5625077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/>
              <a:t>CULTU</a:t>
            </a:r>
            <a:r>
              <a:rPr lang="pt-BR" sz="2000" dirty="0" smtClean="0"/>
              <a:t>RA </a:t>
            </a:r>
            <a:r>
              <a:rPr lang="pt-BR" sz="2000" b="1" dirty="0" smtClean="0"/>
              <a:t>ORGANIZACIONAL</a:t>
            </a:r>
            <a:r>
              <a:rPr lang="pt-BR" sz="2000" dirty="0" smtClean="0"/>
              <a:t> </a:t>
            </a:r>
            <a:r>
              <a:rPr lang="pt-BR" sz="2000" b="1" dirty="0" smtClean="0"/>
              <a:t>-  </a:t>
            </a:r>
            <a:r>
              <a:rPr lang="pt-BR" sz="2000" dirty="0" smtClean="0"/>
              <a:t>a forma de ser e de se identificar das Organizações / atuação, gestão e adaptação frente às mudanças de ordem endógena e exógena / crenças, valores e talentos coletivos / maneira de pensar, agir, e viver da Organização.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endParaRPr lang="pt-BR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/>
              <a:t>LIDERANÇA</a:t>
            </a:r>
            <a:r>
              <a:rPr lang="pt-BR" sz="2000" dirty="0" smtClean="0"/>
              <a:t> -</a:t>
            </a:r>
            <a:r>
              <a:rPr lang="pt-BR" sz="2000" b="1" dirty="0" smtClean="0"/>
              <a:t>  </a:t>
            </a:r>
            <a:r>
              <a:rPr lang="pt-BR" sz="2000" dirty="0" smtClean="0"/>
              <a:t>participação ativa e de responsabilidade social com todos os públicos internos e externos, na consecução de seus objetivos.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endParaRPr lang="pt-BR" sz="2000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/>
              <a:t>ENVOLVIMENTO DE SEU PÚBLICO INTERNO </a:t>
            </a:r>
            <a:r>
              <a:rPr lang="pt-BR" sz="2000" dirty="0" smtClean="0"/>
              <a:t>-  as pessoas são a essência da organização / uso de suas competências e sua experiência para o benefício da Organização.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endParaRPr lang="pt-BR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/>
              <a:t>FOCO SISTÊMICO EM ENVOLVIMENTO E DESENVOLVIMENTO DE COMPETÊNCIAS CIDADÃS </a:t>
            </a:r>
            <a:r>
              <a:rPr lang="pt-BR" sz="2000" dirty="0" smtClean="0"/>
              <a:t>– qualidade e inovação nas questões sociais e ambientais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sz="2000" dirty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75FFE-6CA1-46A3-AACF-9C594C2C6618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00034" y="618040"/>
            <a:ext cx="8472518" cy="65403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Gestão e Governança - Princípios comuns </a:t>
            </a:r>
            <a:endParaRPr lang="pt-BR" sz="3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07438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597" y="760540"/>
            <a:ext cx="8229600" cy="65403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Gestão e Governança - Princípios comuns </a:t>
            </a:r>
            <a:endParaRPr lang="pt-BR" sz="3600" b="1" dirty="0"/>
          </a:p>
        </p:txBody>
      </p:sp>
      <p:sp>
        <p:nvSpPr>
          <p:cNvPr id="20483" name="Espaço Reservado para Número de Slide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501EE-A163-417F-91D6-04DAFF35416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smtClean="0"/>
          </a:p>
        </p:txBody>
      </p:sp>
      <p:sp>
        <p:nvSpPr>
          <p:cNvPr id="13" name="Retângulo 12"/>
          <p:cNvSpPr/>
          <p:nvPr/>
        </p:nvSpPr>
        <p:spPr>
          <a:xfrm>
            <a:off x="251520" y="1484784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latin typeface="+mn-lt"/>
            </a:endParaRP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100" b="1" dirty="0">
                <a:latin typeface="+mn-lt"/>
              </a:rPr>
              <a:t>FOCO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NAS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PARTES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INTERESSADAS</a:t>
            </a:r>
            <a:r>
              <a:rPr lang="pt-BR" sz="2100" dirty="0">
                <a:latin typeface="+mn-lt"/>
              </a:rPr>
              <a:t> (</a:t>
            </a:r>
            <a:r>
              <a:rPr lang="pt-BR" sz="2100" dirty="0" err="1">
                <a:latin typeface="+mn-lt"/>
              </a:rPr>
              <a:t>stakeholders</a:t>
            </a:r>
            <a:r>
              <a:rPr lang="pt-BR" sz="2100" dirty="0">
                <a:latin typeface="+mn-lt"/>
              </a:rPr>
              <a:t>) – finalidade básica, integradora e norteadora das ações e requisitos </a:t>
            </a:r>
            <a:r>
              <a:rPr lang="pt-BR" sz="2100" dirty="0" smtClean="0">
                <a:latin typeface="+mn-lt"/>
              </a:rPr>
              <a:t>socioambientais/ fator–chave </a:t>
            </a:r>
            <a:r>
              <a:rPr lang="pt-BR" sz="2100" dirty="0">
                <a:latin typeface="+mn-lt"/>
              </a:rPr>
              <a:t>de vantagem </a:t>
            </a:r>
            <a:r>
              <a:rPr lang="pt-BR" sz="2100" dirty="0" smtClean="0">
                <a:latin typeface="+mn-lt"/>
              </a:rPr>
              <a:t> competitiva</a:t>
            </a:r>
            <a:r>
              <a:rPr lang="pt-BR" sz="2100" dirty="0">
                <a:latin typeface="+mn-lt"/>
              </a:rPr>
              <a:t>.</a:t>
            </a: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latin typeface="+mn-lt"/>
            </a:endParaRP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100" b="1" dirty="0">
                <a:latin typeface="+mn-lt"/>
              </a:rPr>
              <a:t>PÚBLICO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EXTERNO</a:t>
            </a:r>
            <a:r>
              <a:rPr lang="pt-BR" sz="2100" dirty="0">
                <a:latin typeface="+mn-lt"/>
              </a:rPr>
              <a:t> - clientes e consumidores, fornecedores, mercado e concorrentes, poder público, mídia, comunidade e meio ambiente, partes interessadas da organização.</a:t>
            </a: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latin typeface="+mn-lt"/>
            </a:endParaRP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100" b="1" dirty="0">
                <a:latin typeface="+mn-lt"/>
              </a:rPr>
              <a:t>PROCESSO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DE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MELHORIA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CONTÍNUA</a:t>
            </a:r>
            <a:r>
              <a:rPr lang="pt-BR" sz="2100" dirty="0">
                <a:latin typeface="+mn-lt"/>
              </a:rPr>
              <a:t> - objetivo permanente de todas as organizações.</a:t>
            </a: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latin typeface="+mn-lt"/>
            </a:endParaRP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100" b="1" dirty="0">
                <a:latin typeface="+mn-lt"/>
              </a:rPr>
              <a:t>FOCO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EM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RESULTADOS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PARA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A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TOMADA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DE</a:t>
            </a:r>
            <a:r>
              <a:rPr lang="pt-BR" sz="2100" dirty="0">
                <a:latin typeface="+mn-lt"/>
              </a:rPr>
              <a:t> </a:t>
            </a:r>
            <a:r>
              <a:rPr lang="pt-BR" sz="2100" b="1" dirty="0">
                <a:latin typeface="+mn-lt"/>
              </a:rPr>
              <a:t>DECISÕES</a:t>
            </a:r>
            <a:r>
              <a:rPr lang="pt-BR" sz="2100" dirty="0">
                <a:latin typeface="+mn-lt"/>
              </a:rPr>
              <a:t> </a:t>
            </a:r>
            <a:r>
              <a:rPr lang="pt-BR" sz="2100" dirty="0" smtClean="0">
                <a:latin typeface="+mn-lt"/>
              </a:rPr>
              <a:t>– análise </a:t>
            </a:r>
            <a:r>
              <a:rPr lang="pt-BR" sz="2100" dirty="0">
                <a:latin typeface="+mn-lt"/>
              </a:rPr>
              <a:t>dos indicadores de resultados socioambientais, como instrumentos de controle do grau de incerteza</a:t>
            </a:r>
            <a:r>
              <a:rPr lang="pt-BR" sz="2100" dirty="0" smtClean="0">
                <a:latin typeface="+mn-lt"/>
              </a:rPr>
              <a:t>.</a:t>
            </a:r>
            <a:endParaRPr lang="pt-BR" sz="2100" dirty="0">
              <a:latin typeface="+mn-lt"/>
            </a:endParaRPr>
          </a:p>
          <a:p>
            <a:pPr marL="355600" indent="-260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54938"/>
            <a:ext cx="785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412</TotalTime>
  <Words>570</Words>
  <Application>Microsoft Office PowerPoint</Application>
  <PresentationFormat>Apresentação na tela (4:3)</PresentationFormat>
  <Paragraphs>126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A LÓGICA</vt:lpstr>
      <vt:lpstr>Slide 2</vt:lpstr>
      <vt:lpstr>A LÓGICA ARISTOTÉLICA</vt:lpstr>
      <vt:lpstr>Slide 4</vt:lpstr>
      <vt:lpstr>Governança Ambiental</vt:lpstr>
      <vt:lpstr>Slide 6</vt:lpstr>
      <vt:lpstr>Resultados da Governança</vt:lpstr>
      <vt:lpstr>Gestão e Governança - Princípios comuns </vt:lpstr>
      <vt:lpstr>Gestão e Governança - Princípios comuns </vt:lpstr>
      <vt:lpstr>Estamos prontos para enfrentar estas Questões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Eveline</dc:creator>
  <cp:lastModifiedBy>Eveline</cp:lastModifiedBy>
  <cp:revision>63</cp:revision>
  <dcterms:created xsi:type="dcterms:W3CDTF">2017-02-20T16:51:48Z</dcterms:created>
  <dcterms:modified xsi:type="dcterms:W3CDTF">2017-05-25T15:27:06Z</dcterms:modified>
</cp:coreProperties>
</file>